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70" r:id="rId4"/>
    <p:sldId id="271" r:id="rId5"/>
    <p:sldId id="27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8B2864-ABD8-408B-A62B-F7D5BF791772}" v="12" dt="2024-03-27T05:40:41.096"/>
    <p1510:client id="{F6C35EFF-48CE-4415-8D41-8C796E0E30EF}" v="49" dt="2024-03-26T15:57:24.5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4" d="100"/>
          <a:sy n="94" d="100"/>
        </p:scale>
        <p:origin x="6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3402D3-D281-41AC-B817-15F8D8A671BA}" type="doc">
      <dgm:prSet loTypeId="urn:microsoft.com/office/officeart/2005/8/layout/matrix3" loCatId="matrix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6FD5425-9E97-436E-9BD4-6D48BD31B574}">
      <dgm:prSet/>
      <dgm:spPr/>
      <dgm:t>
        <a:bodyPr/>
        <a:lstStyle/>
        <a:p>
          <a:r>
            <a:rPr lang="en-US" baseline="0" dirty="0"/>
            <a:t>Addressed multicollinearity by creating dummy variables for categorical predictors</a:t>
          </a:r>
          <a:endParaRPr lang="en-US" dirty="0"/>
        </a:p>
      </dgm:t>
    </dgm:pt>
    <dgm:pt modelId="{B3228BAC-AF99-47C7-9D72-8C81A8B5ABA3}" type="parTrans" cxnId="{56911E5E-6D81-4DCF-9D77-715869E32B59}">
      <dgm:prSet/>
      <dgm:spPr/>
      <dgm:t>
        <a:bodyPr/>
        <a:lstStyle/>
        <a:p>
          <a:endParaRPr lang="en-US"/>
        </a:p>
      </dgm:t>
    </dgm:pt>
    <dgm:pt modelId="{F6937D01-CB13-49B5-A23E-0FC627DE9613}" type="sibTrans" cxnId="{56911E5E-6D81-4DCF-9D77-715869E32B59}">
      <dgm:prSet/>
      <dgm:spPr/>
      <dgm:t>
        <a:bodyPr/>
        <a:lstStyle/>
        <a:p>
          <a:endParaRPr lang="en-US"/>
        </a:p>
      </dgm:t>
    </dgm:pt>
    <dgm:pt modelId="{E58B4E2C-B3B1-41CB-B4F1-2B548905D05D}">
      <dgm:prSet/>
      <dgm:spPr/>
      <dgm:t>
        <a:bodyPr/>
        <a:lstStyle/>
        <a:p>
          <a:r>
            <a:rPr lang="en-US" baseline="0" dirty="0"/>
            <a:t>Conducted a thorough assessment of multicollinearity among independent variables</a:t>
          </a:r>
          <a:endParaRPr lang="en-US" dirty="0"/>
        </a:p>
      </dgm:t>
    </dgm:pt>
    <dgm:pt modelId="{81ACF463-BEB1-4449-A723-E252BB4FA6B9}" type="parTrans" cxnId="{66FB10ED-5BBB-4506-B704-AD9282CC7C54}">
      <dgm:prSet/>
      <dgm:spPr/>
      <dgm:t>
        <a:bodyPr/>
        <a:lstStyle/>
        <a:p>
          <a:endParaRPr lang="en-US"/>
        </a:p>
      </dgm:t>
    </dgm:pt>
    <dgm:pt modelId="{EB3F1F5F-5CB6-4884-91BC-C6243773D77E}" type="sibTrans" cxnId="{66FB10ED-5BBB-4506-B704-AD9282CC7C54}">
      <dgm:prSet/>
      <dgm:spPr/>
      <dgm:t>
        <a:bodyPr/>
        <a:lstStyle/>
        <a:p>
          <a:endParaRPr lang="en-US"/>
        </a:p>
      </dgm:t>
    </dgm:pt>
    <dgm:pt modelId="{CFD1FF42-0AC0-4624-9067-E7E7E3192A14}">
      <dgm:prSet/>
      <dgm:spPr/>
      <dgm:t>
        <a:bodyPr/>
        <a:lstStyle/>
        <a:p>
          <a:r>
            <a:rPr lang="en-US" baseline="0" dirty="0"/>
            <a:t>Updated model exhibited an R-squared value of 0.329, with significant predictors including living area square footage and lot size</a:t>
          </a:r>
          <a:endParaRPr lang="en-US" dirty="0"/>
        </a:p>
      </dgm:t>
    </dgm:pt>
    <dgm:pt modelId="{612F0F7F-4585-4F3B-A979-6859498610DC}" type="parTrans" cxnId="{862FE5AC-6D4E-4F33-A761-3D34E88EBF16}">
      <dgm:prSet/>
      <dgm:spPr/>
      <dgm:t>
        <a:bodyPr/>
        <a:lstStyle/>
        <a:p>
          <a:endParaRPr lang="en-US"/>
        </a:p>
      </dgm:t>
    </dgm:pt>
    <dgm:pt modelId="{CD91E431-D17E-46BE-A7C4-1CDF3E0B0B1D}" type="sibTrans" cxnId="{862FE5AC-6D4E-4F33-A761-3D34E88EBF16}">
      <dgm:prSet/>
      <dgm:spPr/>
      <dgm:t>
        <a:bodyPr/>
        <a:lstStyle/>
        <a:p>
          <a:endParaRPr lang="en-US"/>
        </a:p>
      </dgm:t>
    </dgm:pt>
    <dgm:pt modelId="{21AA34A9-324A-44FB-A977-8DFBDC3F229E}">
      <dgm:prSet/>
      <dgm:spPr/>
      <dgm:t>
        <a:bodyPr/>
        <a:lstStyle/>
        <a:p>
          <a:r>
            <a:rPr lang="en-US" baseline="0" dirty="0"/>
            <a:t>Certain </a:t>
          </a:r>
          <a:r>
            <a:rPr lang="en-US" baseline="0" dirty="0">
              <a:latin typeface="Franklin Gothic Demi Cond"/>
            </a:rPr>
            <a:t>features</a:t>
          </a:r>
          <a:r>
            <a:rPr lang="en-US" baseline="0" dirty="0"/>
            <a:t> showed high p-values, indicating they may not significantly contribute to explaining house price variation</a:t>
          </a:r>
          <a:endParaRPr lang="en-US" dirty="0"/>
        </a:p>
      </dgm:t>
    </dgm:pt>
    <dgm:pt modelId="{2A6F4C3F-6B5F-4531-A089-B4BA4E1CF940}" type="parTrans" cxnId="{9A03CF8A-51D3-4776-BC48-12007D83D05F}">
      <dgm:prSet/>
      <dgm:spPr/>
      <dgm:t>
        <a:bodyPr/>
        <a:lstStyle/>
        <a:p>
          <a:endParaRPr lang="en-US"/>
        </a:p>
      </dgm:t>
    </dgm:pt>
    <dgm:pt modelId="{66A2674C-F6DC-403A-99B1-B0BB813EEFCD}" type="sibTrans" cxnId="{9A03CF8A-51D3-4776-BC48-12007D83D05F}">
      <dgm:prSet/>
      <dgm:spPr/>
      <dgm:t>
        <a:bodyPr/>
        <a:lstStyle/>
        <a:p>
          <a:endParaRPr lang="en-US"/>
        </a:p>
      </dgm:t>
    </dgm:pt>
    <dgm:pt modelId="{5A2DEB98-3E2E-4297-A52C-C2B61D9000FF}" type="pres">
      <dgm:prSet presAssocID="{6D3402D3-D281-41AC-B817-15F8D8A671BA}" presName="matrix" presStyleCnt="0">
        <dgm:presLayoutVars>
          <dgm:chMax val="1"/>
          <dgm:dir/>
          <dgm:resizeHandles val="exact"/>
        </dgm:presLayoutVars>
      </dgm:prSet>
      <dgm:spPr/>
    </dgm:pt>
    <dgm:pt modelId="{B5272A74-167F-4A8F-933F-59C4E928B98D}" type="pres">
      <dgm:prSet presAssocID="{6D3402D3-D281-41AC-B817-15F8D8A671BA}" presName="diamond" presStyleLbl="bgShp" presStyleIdx="0" presStyleCnt="1"/>
      <dgm:spPr/>
    </dgm:pt>
    <dgm:pt modelId="{6C917941-6EDD-45C0-9F14-12046382C501}" type="pres">
      <dgm:prSet presAssocID="{6D3402D3-D281-41AC-B817-15F8D8A671BA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D9FBC1C-C014-4DDC-8D4D-F4C29DA4F22C}" type="pres">
      <dgm:prSet presAssocID="{6D3402D3-D281-41AC-B817-15F8D8A671BA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7927F10-BF53-40ED-BF15-0E9254C3E163}" type="pres">
      <dgm:prSet presAssocID="{6D3402D3-D281-41AC-B817-15F8D8A671BA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851E11E-DF35-4CF9-BD55-9D5DCEB59421}" type="pres">
      <dgm:prSet presAssocID="{6D3402D3-D281-41AC-B817-15F8D8A671BA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2C98063E-6E95-4C4A-B987-693405763E4E}" type="presOf" srcId="{6D3402D3-D281-41AC-B817-15F8D8A671BA}" destId="{5A2DEB98-3E2E-4297-A52C-C2B61D9000FF}" srcOrd="0" destOrd="0" presId="urn:microsoft.com/office/officeart/2005/8/layout/matrix3"/>
    <dgm:cxn modelId="{56911E5E-6D81-4DCF-9D77-715869E32B59}" srcId="{6D3402D3-D281-41AC-B817-15F8D8A671BA}" destId="{76FD5425-9E97-436E-9BD4-6D48BD31B574}" srcOrd="0" destOrd="0" parTransId="{B3228BAC-AF99-47C7-9D72-8C81A8B5ABA3}" sibTransId="{F6937D01-CB13-49B5-A23E-0FC627DE9613}"/>
    <dgm:cxn modelId="{5D0D8355-2F1B-44C9-A611-6FB1C1F4AB10}" type="presOf" srcId="{CFD1FF42-0AC0-4624-9067-E7E7E3192A14}" destId="{D7927F10-BF53-40ED-BF15-0E9254C3E163}" srcOrd="0" destOrd="0" presId="urn:microsoft.com/office/officeart/2005/8/layout/matrix3"/>
    <dgm:cxn modelId="{E278B075-A452-4865-90D3-ED8EC537FA9A}" type="presOf" srcId="{21AA34A9-324A-44FB-A977-8DFBDC3F229E}" destId="{A851E11E-DF35-4CF9-BD55-9D5DCEB59421}" srcOrd="0" destOrd="0" presId="urn:microsoft.com/office/officeart/2005/8/layout/matrix3"/>
    <dgm:cxn modelId="{9A03CF8A-51D3-4776-BC48-12007D83D05F}" srcId="{6D3402D3-D281-41AC-B817-15F8D8A671BA}" destId="{21AA34A9-324A-44FB-A977-8DFBDC3F229E}" srcOrd="3" destOrd="0" parTransId="{2A6F4C3F-6B5F-4531-A089-B4BA4E1CF940}" sibTransId="{66A2674C-F6DC-403A-99B1-B0BB813EEFCD}"/>
    <dgm:cxn modelId="{8773F8A3-275F-4B28-B519-821B6E8AE118}" type="presOf" srcId="{76FD5425-9E97-436E-9BD4-6D48BD31B574}" destId="{6C917941-6EDD-45C0-9F14-12046382C501}" srcOrd="0" destOrd="0" presId="urn:microsoft.com/office/officeart/2005/8/layout/matrix3"/>
    <dgm:cxn modelId="{862FE5AC-6D4E-4F33-A761-3D34E88EBF16}" srcId="{6D3402D3-D281-41AC-B817-15F8D8A671BA}" destId="{CFD1FF42-0AC0-4624-9067-E7E7E3192A14}" srcOrd="2" destOrd="0" parTransId="{612F0F7F-4585-4F3B-A979-6859498610DC}" sibTransId="{CD91E431-D17E-46BE-A7C4-1CDF3E0B0B1D}"/>
    <dgm:cxn modelId="{7BDF5ACB-B9CF-495F-A4AA-8904EDEF322E}" type="presOf" srcId="{E58B4E2C-B3B1-41CB-B4F1-2B548905D05D}" destId="{9D9FBC1C-C014-4DDC-8D4D-F4C29DA4F22C}" srcOrd="0" destOrd="0" presId="urn:microsoft.com/office/officeart/2005/8/layout/matrix3"/>
    <dgm:cxn modelId="{66FB10ED-5BBB-4506-B704-AD9282CC7C54}" srcId="{6D3402D3-D281-41AC-B817-15F8D8A671BA}" destId="{E58B4E2C-B3B1-41CB-B4F1-2B548905D05D}" srcOrd="1" destOrd="0" parTransId="{81ACF463-BEB1-4449-A723-E252BB4FA6B9}" sibTransId="{EB3F1F5F-5CB6-4884-91BC-C6243773D77E}"/>
    <dgm:cxn modelId="{C24F11B5-5180-4648-9E70-FE6F97BC2A22}" type="presParOf" srcId="{5A2DEB98-3E2E-4297-A52C-C2B61D9000FF}" destId="{B5272A74-167F-4A8F-933F-59C4E928B98D}" srcOrd="0" destOrd="0" presId="urn:microsoft.com/office/officeart/2005/8/layout/matrix3"/>
    <dgm:cxn modelId="{009376C9-DC3F-4BD5-A45A-5A2185A14CD0}" type="presParOf" srcId="{5A2DEB98-3E2E-4297-A52C-C2B61D9000FF}" destId="{6C917941-6EDD-45C0-9F14-12046382C501}" srcOrd="1" destOrd="0" presId="urn:microsoft.com/office/officeart/2005/8/layout/matrix3"/>
    <dgm:cxn modelId="{57AA6857-306C-4DAC-92AC-6D3FFCE6F57C}" type="presParOf" srcId="{5A2DEB98-3E2E-4297-A52C-C2B61D9000FF}" destId="{9D9FBC1C-C014-4DDC-8D4D-F4C29DA4F22C}" srcOrd="2" destOrd="0" presId="urn:microsoft.com/office/officeart/2005/8/layout/matrix3"/>
    <dgm:cxn modelId="{866F0AE4-431E-4E97-9B12-F16007CCEA2F}" type="presParOf" srcId="{5A2DEB98-3E2E-4297-A52C-C2B61D9000FF}" destId="{D7927F10-BF53-40ED-BF15-0E9254C3E163}" srcOrd="3" destOrd="0" presId="urn:microsoft.com/office/officeart/2005/8/layout/matrix3"/>
    <dgm:cxn modelId="{4E54A27F-386E-404D-8D23-EA03102C4E76}" type="presParOf" srcId="{5A2DEB98-3E2E-4297-A52C-C2B61D9000FF}" destId="{A851E11E-DF35-4CF9-BD55-9D5DCEB59421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514C84-0ED5-4615-A420-C512D770588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41C1D455-0516-4DFE-BFD3-A8043F5CAD56}">
      <dgm:prSet/>
      <dgm:spPr/>
      <dgm:t>
        <a:bodyPr/>
        <a:lstStyle/>
        <a:p>
          <a:pPr rtl="0"/>
          <a:r>
            <a:rPr lang="en-US" baseline="0" dirty="0">
              <a:latin typeface="Franklin Gothic Demi Cond"/>
            </a:rPr>
            <a:t>Performed log</a:t>
          </a:r>
          <a:r>
            <a:rPr lang="en-US" baseline="0" dirty="0"/>
            <a:t> transformations on living area square footage and lot size</a:t>
          </a:r>
          <a:endParaRPr lang="en-US" dirty="0"/>
        </a:p>
      </dgm:t>
    </dgm:pt>
    <dgm:pt modelId="{4CD7AEB9-72D3-46EE-9E0F-9A27FF707C63}" type="parTrans" cxnId="{4E755B5E-037A-4885-A86A-85952CDC037E}">
      <dgm:prSet/>
      <dgm:spPr/>
      <dgm:t>
        <a:bodyPr/>
        <a:lstStyle/>
        <a:p>
          <a:endParaRPr lang="en-US"/>
        </a:p>
      </dgm:t>
    </dgm:pt>
    <dgm:pt modelId="{6BB76E02-38B0-4A5D-BCB6-82B532231919}" type="sibTrans" cxnId="{4E755B5E-037A-4885-A86A-85952CDC037E}">
      <dgm:prSet/>
      <dgm:spPr/>
      <dgm:t>
        <a:bodyPr/>
        <a:lstStyle/>
        <a:p>
          <a:endParaRPr lang="en-US"/>
        </a:p>
      </dgm:t>
    </dgm:pt>
    <dgm:pt modelId="{E1A9DD07-E323-4199-A133-14FA35364F98}">
      <dgm:prSet/>
      <dgm:spPr/>
      <dgm:t>
        <a:bodyPr/>
        <a:lstStyle/>
        <a:p>
          <a:r>
            <a:rPr lang="en-US" baseline="0" dirty="0"/>
            <a:t>Post-transformation, the model's R-squared value decreased slightly to 0.300, with both square footage variables remaining statistically significant predictors</a:t>
          </a:r>
          <a:endParaRPr lang="en-US" dirty="0"/>
        </a:p>
      </dgm:t>
    </dgm:pt>
    <dgm:pt modelId="{D853C440-F06E-423C-B326-F2C6464E137D}" type="parTrans" cxnId="{98907AA3-582C-4E28-8B12-7462A9A335B7}">
      <dgm:prSet/>
      <dgm:spPr/>
      <dgm:t>
        <a:bodyPr/>
        <a:lstStyle/>
        <a:p>
          <a:endParaRPr lang="en-US"/>
        </a:p>
      </dgm:t>
    </dgm:pt>
    <dgm:pt modelId="{C928CF6F-81DD-408D-A6D7-BE5BA7CF3F54}" type="sibTrans" cxnId="{98907AA3-582C-4E28-8B12-7462A9A335B7}">
      <dgm:prSet/>
      <dgm:spPr/>
      <dgm:t>
        <a:bodyPr/>
        <a:lstStyle/>
        <a:p>
          <a:endParaRPr lang="en-US"/>
        </a:p>
      </dgm:t>
    </dgm:pt>
    <dgm:pt modelId="{5DDE2FF8-2064-43E5-B7D6-F640F07CC685}">
      <dgm:prSet/>
      <dgm:spPr/>
      <dgm:t>
        <a:bodyPr/>
        <a:lstStyle/>
        <a:p>
          <a:r>
            <a:rPr lang="en-US" baseline="0" dirty="0"/>
            <a:t>Caution warranted due to potential multicollinearity, necessitating further diagnostics and refinements</a:t>
          </a:r>
          <a:endParaRPr lang="en-US" dirty="0"/>
        </a:p>
      </dgm:t>
    </dgm:pt>
    <dgm:pt modelId="{44EA9D4D-3AA4-4FAD-8EEE-251915A570E2}" type="parTrans" cxnId="{63E06ABF-F800-4CF2-9179-377066F2B9A7}">
      <dgm:prSet/>
      <dgm:spPr/>
      <dgm:t>
        <a:bodyPr/>
        <a:lstStyle/>
        <a:p>
          <a:endParaRPr lang="en-US"/>
        </a:p>
      </dgm:t>
    </dgm:pt>
    <dgm:pt modelId="{7358F891-EF68-4A1F-978B-7D4B6F653C13}" type="sibTrans" cxnId="{63E06ABF-F800-4CF2-9179-377066F2B9A7}">
      <dgm:prSet/>
      <dgm:spPr/>
      <dgm:t>
        <a:bodyPr/>
        <a:lstStyle/>
        <a:p>
          <a:endParaRPr lang="en-US"/>
        </a:p>
      </dgm:t>
    </dgm:pt>
    <dgm:pt modelId="{98F016BA-2BDB-48BA-B1F3-0CE8A5B0DC3E}" type="pres">
      <dgm:prSet presAssocID="{D7514C84-0ED5-4615-A420-C512D770588E}" presName="root" presStyleCnt="0">
        <dgm:presLayoutVars>
          <dgm:dir/>
          <dgm:resizeHandles val="exact"/>
        </dgm:presLayoutVars>
      </dgm:prSet>
      <dgm:spPr/>
    </dgm:pt>
    <dgm:pt modelId="{FE681209-4535-48EB-B764-8615D9D555A2}" type="pres">
      <dgm:prSet presAssocID="{41C1D455-0516-4DFE-BFD3-A8043F5CAD56}" presName="compNode" presStyleCnt="0"/>
      <dgm:spPr/>
    </dgm:pt>
    <dgm:pt modelId="{1A52A7C7-9781-4BA6-92F8-96A150B3C6F6}" type="pres">
      <dgm:prSet presAssocID="{41C1D455-0516-4DFE-BFD3-A8043F5CAD56}" presName="bgRect" presStyleLbl="bgShp" presStyleIdx="0" presStyleCnt="3"/>
      <dgm:spPr/>
    </dgm:pt>
    <dgm:pt modelId="{01292AE7-9B8B-49FD-B8CD-353F2DE05BE5}" type="pres">
      <dgm:prSet presAssocID="{41C1D455-0516-4DFE-BFD3-A8043F5CAD5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DF12E9AB-FAC2-4DC1-936F-13067C28A2DA}" type="pres">
      <dgm:prSet presAssocID="{41C1D455-0516-4DFE-BFD3-A8043F5CAD56}" presName="spaceRect" presStyleCnt="0"/>
      <dgm:spPr/>
    </dgm:pt>
    <dgm:pt modelId="{E427BA93-C560-4352-BE02-E087390529C8}" type="pres">
      <dgm:prSet presAssocID="{41C1D455-0516-4DFE-BFD3-A8043F5CAD56}" presName="parTx" presStyleLbl="revTx" presStyleIdx="0" presStyleCnt="3">
        <dgm:presLayoutVars>
          <dgm:chMax val="0"/>
          <dgm:chPref val="0"/>
        </dgm:presLayoutVars>
      </dgm:prSet>
      <dgm:spPr/>
    </dgm:pt>
    <dgm:pt modelId="{A83DA9AF-5C4B-43ED-BD0B-D4B4E4498A58}" type="pres">
      <dgm:prSet presAssocID="{6BB76E02-38B0-4A5D-BCB6-82B532231919}" presName="sibTrans" presStyleCnt="0"/>
      <dgm:spPr/>
    </dgm:pt>
    <dgm:pt modelId="{CBB247EF-0DBB-4508-BFBB-72D3953F3D57}" type="pres">
      <dgm:prSet presAssocID="{E1A9DD07-E323-4199-A133-14FA35364F98}" presName="compNode" presStyleCnt="0"/>
      <dgm:spPr/>
    </dgm:pt>
    <dgm:pt modelId="{080193A2-412A-4CBA-866A-DBBF7064443B}" type="pres">
      <dgm:prSet presAssocID="{E1A9DD07-E323-4199-A133-14FA35364F98}" presName="bgRect" presStyleLbl="bgShp" presStyleIdx="1" presStyleCnt="3"/>
      <dgm:spPr/>
    </dgm:pt>
    <dgm:pt modelId="{060305CE-C2A5-4F0E-8131-9B63FC2709FC}" type="pres">
      <dgm:prSet presAssocID="{E1A9DD07-E323-4199-A133-14FA35364F9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8357EDC8-5922-4E6B-A9BC-E6E1FEF0E3AF}" type="pres">
      <dgm:prSet presAssocID="{E1A9DD07-E323-4199-A133-14FA35364F98}" presName="spaceRect" presStyleCnt="0"/>
      <dgm:spPr/>
    </dgm:pt>
    <dgm:pt modelId="{4ADFAC8C-EE38-4700-81D1-BF6A84B88FAC}" type="pres">
      <dgm:prSet presAssocID="{E1A9DD07-E323-4199-A133-14FA35364F98}" presName="parTx" presStyleLbl="revTx" presStyleIdx="1" presStyleCnt="3">
        <dgm:presLayoutVars>
          <dgm:chMax val="0"/>
          <dgm:chPref val="0"/>
        </dgm:presLayoutVars>
      </dgm:prSet>
      <dgm:spPr/>
    </dgm:pt>
    <dgm:pt modelId="{A9A4A0F6-BAEE-4426-94F9-A2829B09FF35}" type="pres">
      <dgm:prSet presAssocID="{C928CF6F-81DD-408D-A6D7-BE5BA7CF3F54}" presName="sibTrans" presStyleCnt="0"/>
      <dgm:spPr/>
    </dgm:pt>
    <dgm:pt modelId="{02D65CA7-F719-4BFB-B47C-A4F427F90A1C}" type="pres">
      <dgm:prSet presAssocID="{5DDE2FF8-2064-43E5-B7D6-F640F07CC685}" presName="compNode" presStyleCnt="0"/>
      <dgm:spPr/>
    </dgm:pt>
    <dgm:pt modelId="{472262F4-ABB1-4B3D-A633-4F35B3B231DF}" type="pres">
      <dgm:prSet presAssocID="{5DDE2FF8-2064-43E5-B7D6-F640F07CC685}" presName="bgRect" presStyleLbl="bgShp" presStyleIdx="2" presStyleCnt="3"/>
      <dgm:spPr/>
    </dgm:pt>
    <dgm:pt modelId="{9916BC0F-52CC-4EC1-86BF-840D75EDC679}" type="pres">
      <dgm:prSet presAssocID="{5DDE2FF8-2064-43E5-B7D6-F640F07CC68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rritant"/>
        </a:ext>
      </dgm:extLst>
    </dgm:pt>
    <dgm:pt modelId="{B5DAD7A5-AA66-4186-8D67-EC92905F163B}" type="pres">
      <dgm:prSet presAssocID="{5DDE2FF8-2064-43E5-B7D6-F640F07CC685}" presName="spaceRect" presStyleCnt="0"/>
      <dgm:spPr/>
    </dgm:pt>
    <dgm:pt modelId="{317361EC-378E-43B3-8A32-763962B028CC}" type="pres">
      <dgm:prSet presAssocID="{5DDE2FF8-2064-43E5-B7D6-F640F07CC68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E755B5E-037A-4885-A86A-85952CDC037E}" srcId="{D7514C84-0ED5-4615-A420-C512D770588E}" destId="{41C1D455-0516-4DFE-BFD3-A8043F5CAD56}" srcOrd="0" destOrd="0" parTransId="{4CD7AEB9-72D3-46EE-9E0F-9A27FF707C63}" sibTransId="{6BB76E02-38B0-4A5D-BCB6-82B532231919}"/>
    <dgm:cxn modelId="{5A933180-E130-4885-85EE-4AA3D923A552}" type="presOf" srcId="{5DDE2FF8-2064-43E5-B7D6-F640F07CC685}" destId="{317361EC-378E-43B3-8A32-763962B028CC}" srcOrd="0" destOrd="0" presId="urn:microsoft.com/office/officeart/2018/2/layout/IconVerticalSolidList"/>
    <dgm:cxn modelId="{5AB55985-7A64-4853-B7E9-FABD95F1CFBF}" type="presOf" srcId="{D7514C84-0ED5-4615-A420-C512D770588E}" destId="{98F016BA-2BDB-48BA-B1F3-0CE8A5B0DC3E}" srcOrd="0" destOrd="0" presId="urn:microsoft.com/office/officeart/2018/2/layout/IconVerticalSolidList"/>
    <dgm:cxn modelId="{A3502893-FFB1-4AAF-B99A-07E7A284320F}" type="presOf" srcId="{E1A9DD07-E323-4199-A133-14FA35364F98}" destId="{4ADFAC8C-EE38-4700-81D1-BF6A84B88FAC}" srcOrd="0" destOrd="0" presId="urn:microsoft.com/office/officeart/2018/2/layout/IconVerticalSolidList"/>
    <dgm:cxn modelId="{98907AA3-582C-4E28-8B12-7462A9A335B7}" srcId="{D7514C84-0ED5-4615-A420-C512D770588E}" destId="{E1A9DD07-E323-4199-A133-14FA35364F98}" srcOrd="1" destOrd="0" parTransId="{D853C440-F06E-423C-B326-F2C6464E137D}" sibTransId="{C928CF6F-81DD-408D-A6D7-BE5BA7CF3F54}"/>
    <dgm:cxn modelId="{63E06ABF-F800-4CF2-9179-377066F2B9A7}" srcId="{D7514C84-0ED5-4615-A420-C512D770588E}" destId="{5DDE2FF8-2064-43E5-B7D6-F640F07CC685}" srcOrd="2" destOrd="0" parTransId="{44EA9D4D-3AA4-4FAD-8EEE-251915A570E2}" sibTransId="{7358F891-EF68-4A1F-978B-7D4B6F653C13}"/>
    <dgm:cxn modelId="{7BBAEDC4-7A80-4C0C-951A-02A6F060C70C}" type="presOf" srcId="{41C1D455-0516-4DFE-BFD3-A8043F5CAD56}" destId="{E427BA93-C560-4352-BE02-E087390529C8}" srcOrd="0" destOrd="0" presId="urn:microsoft.com/office/officeart/2018/2/layout/IconVerticalSolidList"/>
    <dgm:cxn modelId="{915813C0-808A-4E4A-A39A-3A6472FB9B7E}" type="presParOf" srcId="{98F016BA-2BDB-48BA-B1F3-0CE8A5B0DC3E}" destId="{FE681209-4535-48EB-B764-8615D9D555A2}" srcOrd="0" destOrd="0" presId="urn:microsoft.com/office/officeart/2018/2/layout/IconVerticalSolidList"/>
    <dgm:cxn modelId="{5ADCA6F8-9775-4992-BB22-168B9D3216F0}" type="presParOf" srcId="{FE681209-4535-48EB-B764-8615D9D555A2}" destId="{1A52A7C7-9781-4BA6-92F8-96A150B3C6F6}" srcOrd="0" destOrd="0" presId="urn:microsoft.com/office/officeart/2018/2/layout/IconVerticalSolidList"/>
    <dgm:cxn modelId="{F3AE34F2-3ADB-46E7-B711-B8713FBD4659}" type="presParOf" srcId="{FE681209-4535-48EB-B764-8615D9D555A2}" destId="{01292AE7-9B8B-49FD-B8CD-353F2DE05BE5}" srcOrd="1" destOrd="0" presId="urn:microsoft.com/office/officeart/2018/2/layout/IconVerticalSolidList"/>
    <dgm:cxn modelId="{A3C2A098-731B-4736-BAFC-67E9FEBDBBCD}" type="presParOf" srcId="{FE681209-4535-48EB-B764-8615D9D555A2}" destId="{DF12E9AB-FAC2-4DC1-936F-13067C28A2DA}" srcOrd="2" destOrd="0" presId="urn:microsoft.com/office/officeart/2018/2/layout/IconVerticalSolidList"/>
    <dgm:cxn modelId="{1A2C8E86-D5D6-4B0E-8703-C8B0F65CD42C}" type="presParOf" srcId="{FE681209-4535-48EB-B764-8615D9D555A2}" destId="{E427BA93-C560-4352-BE02-E087390529C8}" srcOrd="3" destOrd="0" presId="urn:microsoft.com/office/officeart/2018/2/layout/IconVerticalSolidList"/>
    <dgm:cxn modelId="{D74385A4-644A-41D3-B971-2EF26CEE75BB}" type="presParOf" srcId="{98F016BA-2BDB-48BA-B1F3-0CE8A5B0DC3E}" destId="{A83DA9AF-5C4B-43ED-BD0B-D4B4E4498A58}" srcOrd="1" destOrd="0" presId="urn:microsoft.com/office/officeart/2018/2/layout/IconVerticalSolidList"/>
    <dgm:cxn modelId="{380CE157-C24B-4CC3-B72A-EEF9511778B4}" type="presParOf" srcId="{98F016BA-2BDB-48BA-B1F3-0CE8A5B0DC3E}" destId="{CBB247EF-0DBB-4508-BFBB-72D3953F3D57}" srcOrd="2" destOrd="0" presId="urn:microsoft.com/office/officeart/2018/2/layout/IconVerticalSolidList"/>
    <dgm:cxn modelId="{73B68509-6518-4654-B017-C798F620039F}" type="presParOf" srcId="{CBB247EF-0DBB-4508-BFBB-72D3953F3D57}" destId="{080193A2-412A-4CBA-866A-DBBF7064443B}" srcOrd="0" destOrd="0" presId="urn:microsoft.com/office/officeart/2018/2/layout/IconVerticalSolidList"/>
    <dgm:cxn modelId="{B1A413F1-5F57-4652-B553-87DABC5C7FF3}" type="presParOf" srcId="{CBB247EF-0DBB-4508-BFBB-72D3953F3D57}" destId="{060305CE-C2A5-4F0E-8131-9B63FC2709FC}" srcOrd="1" destOrd="0" presId="urn:microsoft.com/office/officeart/2018/2/layout/IconVerticalSolidList"/>
    <dgm:cxn modelId="{C0529D5C-5731-4E31-B140-F4B0928F83F7}" type="presParOf" srcId="{CBB247EF-0DBB-4508-BFBB-72D3953F3D57}" destId="{8357EDC8-5922-4E6B-A9BC-E6E1FEF0E3AF}" srcOrd="2" destOrd="0" presId="urn:microsoft.com/office/officeart/2018/2/layout/IconVerticalSolidList"/>
    <dgm:cxn modelId="{857F2E09-7DD2-4DAA-9B78-C4F56078AD0F}" type="presParOf" srcId="{CBB247EF-0DBB-4508-BFBB-72D3953F3D57}" destId="{4ADFAC8C-EE38-4700-81D1-BF6A84B88FAC}" srcOrd="3" destOrd="0" presId="urn:microsoft.com/office/officeart/2018/2/layout/IconVerticalSolidList"/>
    <dgm:cxn modelId="{098D8E66-333C-4823-9ACF-A3843422AA36}" type="presParOf" srcId="{98F016BA-2BDB-48BA-B1F3-0CE8A5B0DC3E}" destId="{A9A4A0F6-BAEE-4426-94F9-A2829B09FF35}" srcOrd="3" destOrd="0" presId="urn:microsoft.com/office/officeart/2018/2/layout/IconVerticalSolidList"/>
    <dgm:cxn modelId="{5E5E6EFF-4E98-4E31-9CED-8ABB9DD14517}" type="presParOf" srcId="{98F016BA-2BDB-48BA-B1F3-0CE8A5B0DC3E}" destId="{02D65CA7-F719-4BFB-B47C-A4F427F90A1C}" srcOrd="4" destOrd="0" presId="urn:microsoft.com/office/officeart/2018/2/layout/IconVerticalSolidList"/>
    <dgm:cxn modelId="{CCF505AC-8A0F-4510-B955-77FDE0F0D5D1}" type="presParOf" srcId="{02D65CA7-F719-4BFB-B47C-A4F427F90A1C}" destId="{472262F4-ABB1-4B3D-A633-4F35B3B231DF}" srcOrd="0" destOrd="0" presId="urn:microsoft.com/office/officeart/2018/2/layout/IconVerticalSolidList"/>
    <dgm:cxn modelId="{65C335A5-4847-47AE-B028-2B2621BA063F}" type="presParOf" srcId="{02D65CA7-F719-4BFB-B47C-A4F427F90A1C}" destId="{9916BC0F-52CC-4EC1-86BF-840D75EDC679}" srcOrd="1" destOrd="0" presId="urn:microsoft.com/office/officeart/2018/2/layout/IconVerticalSolidList"/>
    <dgm:cxn modelId="{0164C0DF-1D6F-4DA1-B6D7-A403E2EA2EA6}" type="presParOf" srcId="{02D65CA7-F719-4BFB-B47C-A4F427F90A1C}" destId="{B5DAD7A5-AA66-4186-8D67-EC92905F163B}" srcOrd="2" destOrd="0" presId="urn:microsoft.com/office/officeart/2018/2/layout/IconVerticalSolidList"/>
    <dgm:cxn modelId="{6F948CD9-DBD1-4062-ACBA-7F68322B011D}" type="presParOf" srcId="{02D65CA7-F719-4BFB-B47C-A4F427F90A1C}" destId="{317361EC-378E-43B3-8A32-763962B028C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DD4162E-C3CD-4688-B3B1-E731711D33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2568FA87-0FBC-4BD5-899E-52C79FABA182}">
      <dgm:prSet/>
      <dgm:spPr/>
      <dgm:t>
        <a:bodyPr/>
        <a:lstStyle/>
        <a:p>
          <a:r>
            <a:rPr lang="en-US" baseline="0"/>
            <a:t>Performed a train-test split, dividing the dataset into training and testing sets</a:t>
          </a:r>
          <a:endParaRPr lang="en-US"/>
        </a:p>
      </dgm:t>
    </dgm:pt>
    <dgm:pt modelId="{FA6984CA-CA29-40D6-A046-03925EDEC343}" type="parTrans" cxnId="{93C7A22A-E279-4098-817D-FA49C3E6CB9B}">
      <dgm:prSet/>
      <dgm:spPr/>
      <dgm:t>
        <a:bodyPr/>
        <a:lstStyle/>
        <a:p>
          <a:endParaRPr lang="en-US"/>
        </a:p>
      </dgm:t>
    </dgm:pt>
    <dgm:pt modelId="{23C0717D-799A-4721-BA1D-B0B611F0920E}" type="sibTrans" cxnId="{93C7A22A-E279-4098-817D-FA49C3E6CB9B}">
      <dgm:prSet/>
      <dgm:spPr/>
      <dgm:t>
        <a:bodyPr/>
        <a:lstStyle/>
        <a:p>
          <a:endParaRPr lang="en-US"/>
        </a:p>
      </dgm:t>
    </dgm:pt>
    <dgm:pt modelId="{47AC8A17-CA3A-4BB0-A6FD-A388CE4AA8CB}">
      <dgm:prSet/>
      <dgm:spPr/>
      <dgm:t>
        <a:bodyPr/>
        <a:lstStyle/>
        <a:p>
          <a:r>
            <a:rPr lang="en-US" baseline="0"/>
            <a:t>Evaluation revealed potential overfitting, with higher RMSE on the training set compared to the testing set</a:t>
          </a:r>
          <a:endParaRPr lang="en-US"/>
        </a:p>
      </dgm:t>
    </dgm:pt>
    <dgm:pt modelId="{97CA4E8C-A9C0-4284-9396-A07FC1526134}" type="parTrans" cxnId="{A3829EFF-3BE6-41D7-9691-EF6DDE04AA8B}">
      <dgm:prSet/>
      <dgm:spPr/>
      <dgm:t>
        <a:bodyPr/>
        <a:lstStyle/>
        <a:p>
          <a:endParaRPr lang="en-US"/>
        </a:p>
      </dgm:t>
    </dgm:pt>
    <dgm:pt modelId="{45CD8071-6B94-4CF4-BD39-77B43ED34FB3}" type="sibTrans" cxnId="{A3829EFF-3BE6-41D7-9691-EF6DDE04AA8B}">
      <dgm:prSet/>
      <dgm:spPr/>
      <dgm:t>
        <a:bodyPr/>
        <a:lstStyle/>
        <a:p>
          <a:endParaRPr lang="en-US"/>
        </a:p>
      </dgm:t>
    </dgm:pt>
    <dgm:pt modelId="{12E2475A-58B2-40A5-A3E5-78A01F5CF0A5}">
      <dgm:prSet/>
      <dgm:spPr/>
      <dgm:t>
        <a:bodyPr/>
        <a:lstStyle/>
        <a:p>
          <a:r>
            <a:rPr lang="en-US" baseline="0"/>
            <a:t>Model exhibited reduced generalization performance, indicating a need to address noise in the training data</a:t>
          </a:r>
          <a:endParaRPr lang="en-US"/>
        </a:p>
      </dgm:t>
    </dgm:pt>
    <dgm:pt modelId="{DA82F08F-6F81-4EE3-8CBC-2F281B36DA21}" type="parTrans" cxnId="{82D1139A-C6CC-4ED2-A642-4E69C520105C}">
      <dgm:prSet/>
      <dgm:spPr/>
      <dgm:t>
        <a:bodyPr/>
        <a:lstStyle/>
        <a:p>
          <a:endParaRPr lang="en-US"/>
        </a:p>
      </dgm:t>
    </dgm:pt>
    <dgm:pt modelId="{2521E738-751C-4989-8D33-2663364DCEB5}" type="sibTrans" cxnId="{82D1139A-C6CC-4ED2-A642-4E69C520105C}">
      <dgm:prSet/>
      <dgm:spPr/>
      <dgm:t>
        <a:bodyPr/>
        <a:lstStyle/>
        <a:p>
          <a:endParaRPr lang="en-US"/>
        </a:p>
      </dgm:t>
    </dgm:pt>
    <dgm:pt modelId="{FF81F139-1DD8-4CBD-96E6-4BB41917B2F9}" type="pres">
      <dgm:prSet presAssocID="{3DD4162E-C3CD-4688-B3B1-E731711D33F5}" presName="root" presStyleCnt="0">
        <dgm:presLayoutVars>
          <dgm:dir/>
          <dgm:resizeHandles val="exact"/>
        </dgm:presLayoutVars>
      </dgm:prSet>
      <dgm:spPr/>
    </dgm:pt>
    <dgm:pt modelId="{EF3B2946-8A77-4C8F-9DA5-41C62D992D1E}" type="pres">
      <dgm:prSet presAssocID="{2568FA87-0FBC-4BD5-899E-52C79FABA182}" presName="compNode" presStyleCnt="0"/>
      <dgm:spPr/>
    </dgm:pt>
    <dgm:pt modelId="{3C0B8524-DE8C-442D-8ECC-59879CDD9208}" type="pres">
      <dgm:prSet presAssocID="{2568FA87-0FBC-4BD5-899E-52C79FABA182}" presName="bgRect" presStyleLbl="bgShp" presStyleIdx="0" presStyleCnt="3"/>
      <dgm:spPr/>
    </dgm:pt>
    <dgm:pt modelId="{DAA70D9A-43D5-448D-BC5A-D15BC64692C2}" type="pres">
      <dgm:prSet presAssocID="{2568FA87-0FBC-4BD5-899E-52C79FABA18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9993FFD-5A42-4F97-B69B-363E3D8E1712}" type="pres">
      <dgm:prSet presAssocID="{2568FA87-0FBC-4BD5-899E-52C79FABA182}" presName="spaceRect" presStyleCnt="0"/>
      <dgm:spPr/>
    </dgm:pt>
    <dgm:pt modelId="{B4F5B61A-954E-4206-B1AB-7C81D052466F}" type="pres">
      <dgm:prSet presAssocID="{2568FA87-0FBC-4BD5-899E-52C79FABA182}" presName="parTx" presStyleLbl="revTx" presStyleIdx="0" presStyleCnt="3">
        <dgm:presLayoutVars>
          <dgm:chMax val="0"/>
          <dgm:chPref val="0"/>
        </dgm:presLayoutVars>
      </dgm:prSet>
      <dgm:spPr/>
    </dgm:pt>
    <dgm:pt modelId="{A5132D3F-583A-4229-85E7-D22624957ED3}" type="pres">
      <dgm:prSet presAssocID="{23C0717D-799A-4721-BA1D-B0B611F0920E}" presName="sibTrans" presStyleCnt="0"/>
      <dgm:spPr/>
    </dgm:pt>
    <dgm:pt modelId="{F1AE2EB6-B7F2-4874-A188-6D1169A2F47E}" type="pres">
      <dgm:prSet presAssocID="{47AC8A17-CA3A-4BB0-A6FD-A388CE4AA8CB}" presName="compNode" presStyleCnt="0"/>
      <dgm:spPr/>
    </dgm:pt>
    <dgm:pt modelId="{1B09665C-1F0E-49E6-9C39-E693DEC2A952}" type="pres">
      <dgm:prSet presAssocID="{47AC8A17-CA3A-4BB0-A6FD-A388CE4AA8CB}" presName="bgRect" presStyleLbl="bgShp" presStyleIdx="1" presStyleCnt="3"/>
      <dgm:spPr/>
    </dgm:pt>
    <dgm:pt modelId="{E7D96C26-3DB4-4CCA-805B-4BF6A0F913D6}" type="pres">
      <dgm:prSet presAssocID="{47AC8A17-CA3A-4BB0-A6FD-A388CE4AA8C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ientist"/>
        </a:ext>
      </dgm:extLst>
    </dgm:pt>
    <dgm:pt modelId="{43C4C735-AFDE-4C48-A411-03FA8D087A75}" type="pres">
      <dgm:prSet presAssocID="{47AC8A17-CA3A-4BB0-A6FD-A388CE4AA8CB}" presName="spaceRect" presStyleCnt="0"/>
      <dgm:spPr/>
    </dgm:pt>
    <dgm:pt modelId="{65C30B09-7E7A-4808-A1F2-444597925978}" type="pres">
      <dgm:prSet presAssocID="{47AC8A17-CA3A-4BB0-A6FD-A388CE4AA8CB}" presName="parTx" presStyleLbl="revTx" presStyleIdx="1" presStyleCnt="3">
        <dgm:presLayoutVars>
          <dgm:chMax val="0"/>
          <dgm:chPref val="0"/>
        </dgm:presLayoutVars>
      </dgm:prSet>
      <dgm:spPr/>
    </dgm:pt>
    <dgm:pt modelId="{27CEC334-2CA8-40E7-9A81-29EDC91A5721}" type="pres">
      <dgm:prSet presAssocID="{45CD8071-6B94-4CF4-BD39-77B43ED34FB3}" presName="sibTrans" presStyleCnt="0"/>
      <dgm:spPr/>
    </dgm:pt>
    <dgm:pt modelId="{46965851-D996-45A8-AAFB-D8C1F3A5F584}" type="pres">
      <dgm:prSet presAssocID="{12E2475A-58B2-40A5-A3E5-78A01F5CF0A5}" presName="compNode" presStyleCnt="0"/>
      <dgm:spPr/>
    </dgm:pt>
    <dgm:pt modelId="{C6BA85CF-32B4-4DAF-BFDD-5253682C7C4A}" type="pres">
      <dgm:prSet presAssocID="{12E2475A-58B2-40A5-A3E5-78A01F5CF0A5}" presName="bgRect" presStyleLbl="bgShp" presStyleIdx="2" presStyleCnt="3"/>
      <dgm:spPr/>
    </dgm:pt>
    <dgm:pt modelId="{FD3EAF0E-C264-422A-BE48-8DFE8E781797}" type="pres">
      <dgm:prSet presAssocID="{12E2475A-58B2-40A5-A3E5-78A01F5CF0A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B02A7020-533B-4394-85FC-5CB35E09B51D}" type="pres">
      <dgm:prSet presAssocID="{12E2475A-58B2-40A5-A3E5-78A01F5CF0A5}" presName="spaceRect" presStyleCnt="0"/>
      <dgm:spPr/>
    </dgm:pt>
    <dgm:pt modelId="{A40BAF2F-3066-445C-B375-B16411CA5D0F}" type="pres">
      <dgm:prSet presAssocID="{12E2475A-58B2-40A5-A3E5-78A01F5CF0A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86EF60F-F9FE-4E85-9C60-D344221A8DA9}" type="presOf" srcId="{12E2475A-58B2-40A5-A3E5-78A01F5CF0A5}" destId="{A40BAF2F-3066-445C-B375-B16411CA5D0F}" srcOrd="0" destOrd="0" presId="urn:microsoft.com/office/officeart/2018/2/layout/IconVerticalSolidList"/>
    <dgm:cxn modelId="{DCE01D23-CC8D-4FB1-B77A-A2C33AE038D9}" type="presOf" srcId="{3DD4162E-C3CD-4688-B3B1-E731711D33F5}" destId="{FF81F139-1DD8-4CBD-96E6-4BB41917B2F9}" srcOrd="0" destOrd="0" presId="urn:microsoft.com/office/officeart/2018/2/layout/IconVerticalSolidList"/>
    <dgm:cxn modelId="{93C7A22A-E279-4098-817D-FA49C3E6CB9B}" srcId="{3DD4162E-C3CD-4688-B3B1-E731711D33F5}" destId="{2568FA87-0FBC-4BD5-899E-52C79FABA182}" srcOrd="0" destOrd="0" parTransId="{FA6984CA-CA29-40D6-A046-03925EDEC343}" sibTransId="{23C0717D-799A-4721-BA1D-B0B611F0920E}"/>
    <dgm:cxn modelId="{3E0A9066-AFE7-4700-91A9-520AE92E28FA}" type="presOf" srcId="{2568FA87-0FBC-4BD5-899E-52C79FABA182}" destId="{B4F5B61A-954E-4206-B1AB-7C81D052466F}" srcOrd="0" destOrd="0" presId="urn:microsoft.com/office/officeart/2018/2/layout/IconVerticalSolidList"/>
    <dgm:cxn modelId="{82D1139A-C6CC-4ED2-A642-4E69C520105C}" srcId="{3DD4162E-C3CD-4688-B3B1-E731711D33F5}" destId="{12E2475A-58B2-40A5-A3E5-78A01F5CF0A5}" srcOrd="2" destOrd="0" parTransId="{DA82F08F-6F81-4EE3-8CBC-2F281B36DA21}" sibTransId="{2521E738-751C-4989-8D33-2663364DCEB5}"/>
    <dgm:cxn modelId="{235C6FBE-B094-4DAE-85A6-FDB3ECA3DF1E}" type="presOf" srcId="{47AC8A17-CA3A-4BB0-A6FD-A388CE4AA8CB}" destId="{65C30B09-7E7A-4808-A1F2-444597925978}" srcOrd="0" destOrd="0" presId="urn:microsoft.com/office/officeart/2018/2/layout/IconVerticalSolidList"/>
    <dgm:cxn modelId="{A3829EFF-3BE6-41D7-9691-EF6DDE04AA8B}" srcId="{3DD4162E-C3CD-4688-B3B1-E731711D33F5}" destId="{47AC8A17-CA3A-4BB0-A6FD-A388CE4AA8CB}" srcOrd="1" destOrd="0" parTransId="{97CA4E8C-A9C0-4284-9396-A07FC1526134}" sibTransId="{45CD8071-6B94-4CF4-BD39-77B43ED34FB3}"/>
    <dgm:cxn modelId="{B0500CE5-0778-4CAE-AB5D-3ED31610C17F}" type="presParOf" srcId="{FF81F139-1DD8-4CBD-96E6-4BB41917B2F9}" destId="{EF3B2946-8A77-4C8F-9DA5-41C62D992D1E}" srcOrd="0" destOrd="0" presId="urn:microsoft.com/office/officeart/2018/2/layout/IconVerticalSolidList"/>
    <dgm:cxn modelId="{151EF45D-A06F-479B-B24C-C61218F26F09}" type="presParOf" srcId="{EF3B2946-8A77-4C8F-9DA5-41C62D992D1E}" destId="{3C0B8524-DE8C-442D-8ECC-59879CDD9208}" srcOrd="0" destOrd="0" presId="urn:microsoft.com/office/officeart/2018/2/layout/IconVerticalSolidList"/>
    <dgm:cxn modelId="{AE541C65-334B-47B3-B453-C16F7135E6A8}" type="presParOf" srcId="{EF3B2946-8A77-4C8F-9DA5-41C62D992D1E}" destId="{DAA70D9A-43D5-448D-BC5A-D15BC64692C2}" srcOrd="1" destOrd="0" presId="urn:microsoft.com/office/officeart/2018/2/layout/IconVerticalSolidList"/>
    <dgm:cxn modelId="{9A92EF12-102F-4D9C-8A75-156CE449C2F9}" type="presParOf" srcId="{EF3B2946-8A77-4C8F-9DA5-41C62D992D1E}" destId="{49993FFD-5A42-4F97-B69B-363E3D8E1712}" srcOrd="2" destOrd="0" presId="urn:microsoft.com/office/officeart/2018/2/layout/IconVerticalSolidList"/>
    <dgm:cxn modelId="{48FACF60-43EB-4393-B642-51646137A2A5}" type="presParOf" srcId="{EF3B2946-8A77-4C8F-9DA5-41C62D992D1E}" destId="{B4F5B61A-954E-4206-B1AB-7C81D052466F}" srcOrd="3" destOrd="0" presId="urn:microsoft.com/office/officeart/2018/2/layout/IconVerticalSolidList"/>
    <dgm:cxn modelId="{44BE52EB-0E92-4154-AA0C-3DA3FC42EB26}" type="presParOf" srcId="{FF81F139-1DD8-4CBD-96E6-4BB41917B2F9}" destId="{A5132D3F-583A-4229-85E7-D22624957ED3}" srcOrd="1" destOrd="0" presId="urn:microsoft.com/office/officeart/2018/2/layout/IconVerticalSolidList"/>
    <dgm:cxn modelId="{ABE1B686-2FFA-4704-9B12-497591B69201}" type="presParOf" srcId="{FF81F139-1DD8-4CBD-96E6-4BB41917B2F9}" destId="{F1AE2EB6-B7F2-4874-A188-6D1169A2F47E}" srcOrd="2" destOrd="0" presId="urn:microsoft.com/office/officeart/2018/2/layout/IconVerticalSolidList"/>
    <dgm:cxn modelId="{2B3D2963-B66E-4BE6-8741-787207CEB376}" type="presParOf" srcId="{F1AE2EB6-B7F2-4874-A188-6D1169A2F47E}" destId="{1B09665C-1F0E-49E6-9C39-E693DEC2A952}" srcOrd="0" destOrd="0" presId="urn:microsoft.com/office/officeart/2018/2/layout/IconVerticalSolidList"/>
    <dgm:cxn modelId="{505482B4-038D-428A-A25F-FF5BFB57D20F}" type="presParOf" srcId="{F1AE2EB6-B7F2-4874-A188-6D1169A2F47E}" destId="{E7D96C26-3DB4-4CCA-805B-4BF6A0F913D6}" srcOrd="1" destOrd="0" presId="urn:microsoft.com/office/officeart/2018/2/layout/IconVerticalSolidList"/>
    <dgm:cxn modelId="{6783AA95-B12C-4B59-824F-7DDA0FF5CAC9}" type="presParOf" srcId="{F1AE2EB6-B7F2-4874-A188-6D1169A2F47E}" destId="{43C4C735-AFDE-4C48-A411-03FA8D087A75}" srcOrd="2" destOrd="0" presId="urn:microsoft.com/office/officeart/2018/2/layout/IconVerticalSolidList"/>
    <dgm:cxn modelId="{BB941DB0-0033-4D7E-9CA6-5F5B7ECF246D}" type="presParOf" srcId="{F1AE2EB6-B7F2-4874-A188-6D1169A2F47E}" destId="{65C30B09-7E7A-4808-A1F2-444597925978}" srcOrd="3" destOrd="0" presId="urn:microsoft.com/office/officeart/2018/2/layout/IconVerticalSolidList"/>
    <dgm:cxn modelId="{35F3AF1F-7049-40A2-8025-83A12C474F6A}" type="presParOf" srcId="{FF81F139-1DD8-4CBD-96E6-4BB41917B2F9}" destId="{27CEC334-2CA8-40E7-9A81-29EDC91A5721}" srcOrd="3" destOrd="0" presId="urn:microsoft.com/office/officeart/2018/2/layout/IconVerticalSolidList"/>
    <dgm:cxn modelId="{AE7AA7C0-92CB-4DFF-8F58-CCE0F4E333E4}" type="presParOf" srcId="{FF81F139-1DD8-4CBD-96E6-4BB41917B2F9}" destId="{46965851-D996-45A8-AAFB-D8C1F3A5F584}" srcOrd="4" destOrd="0" presId="urn:microsoft.com/office/officeart/2018/2/layout/IconVerticalSolidList"/>
    <dgm:cxn modelId="{F3F6A9A9-1925-4988-83FA-EDB6F5E534A8}" type="presParOf" srcId="{46965851-D996-45A8-AAFB-D8C1F3A5F584}" destId="{C6BA85CF-32B4-4DAF-BFDD-5253682C7C4A}" srcOrd="0" destOrd="0" presId="urn:microsoft.com/office/officeart/2018/2/layout/IconVerticalSolidList"/>
    <dgm:cxn modelId="{803905D7-D2B6-4E8E-A3F1-9DF2334A3C50}" type="presParOf" srcId="{46965851-D996-45A8-AAFB-D8C1F3A5F584}" destId="{FD3EAF0E-C264-422A-BE48-8DFE8E781797}" srcOrd="1" destOrd="0" presId="urn:microsoft.com/office/officeart/2018/2/layout/IconVerticalSolidList"/>
    <dgm:cxn modelId="{85E42185-B53C-4917-B3E3-908C8A060169}" type="presParOf" srcId="{46965851-D996-45A8-AAFB-D8C1F3A5F584}" destId="{B02A7020-533B-4394-85FC-5CB35E09B51D}" srcOrd="2" destOrd="0" presId="urn:microsoft.com/office/officeart/2018/2/layout/IconVerticalSolidList"/>
    <dgm:cxn modelId="{0734F681-1005-428F-9E0B-B9859A0E96BF}" type="presParOf" srcId="{46965851-D996-45A8-AAFB-D8C1F3A5F584}" destId="{A40BAF2F-3066-445C-B375-B16411CA5D0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72A74-167F-4A8F-933F-59C4E928B98D}">
      <dsp:nvSpPr>
        <dsp:cNvPr id="0" name=""/>
        <dsp:cNvSpPr/>
      </dsp:nvSpPr>
      <dsp:spPr>
        <a:xfrm>
          <a:off x="122841" y="0"/>
          <a:ext cx="5571066" cy="5571066"/>
        </a:xfrm>
        <a:prstGeom prst="diamond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917941-6EDD-45C0-9F14-12046382C501}">
      <dsp:nvSpPr>
        <dsp:cNvPr id="0" name=""/>
        <dsp:cNvSpPr/>
      </dsp:nvSpPr>
      <dsp:spPr>
        <a:xfrm>
          <a:off x="652093" y="529251"/>
          <a:ext cx="2172715" cy="217271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baseline="0" dirty="0"/>
            <a:t>Addressed multicollinearity by creating dummy variables for categorical predictors</a:t>
          </a:r>
          <a:endParaRPr lang="en-US" sz="1700" kern="1200" dirty="0"/>
        </a:p>
      </dsp:txBody>
      <dsp:txXfrm>
        <a:off x="758156" y="635314"/>
        <a:ext cx="1960589" cy="1960589"/>
      </dsp:txXfrm>
    </dsp:sp>
    <dsp:sp modelId="{9D9FBC1C-C014-4DDC-8D4D-F4C29DA4F22C}">
      <dsp:nvSpPr>
        <dsp:cNvPr id="0" name=""/>
        <dsp:cNvSpPr/>
      </dsp:nvSpPr>
      <dsp:spPr>
        <a:xfrm>
          <a:off x="2991940" y="529251"/>
          <a:ext cx="2172715" cy="2172715"/>
        </a:xfrm>
        <a:prstGeom prst="roundRect">
          <a:avLst/>
        </a:prstGeom>
        <a:solidFill>
          <a:schemeClr val="accent5">
            <a:hueOff val="-498365"/>
            <a:satOff val="139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baseline="0" dirty="0"/>
            <a:t>Conducted a thorough assessment of multicollinearity among independent variables</a:t>
          </a:r>
          <a:endParaRPr lang="en-US" sz="1700" kern="1200" dirty="0"/>
        </a:p>
      </dsp:txBody>
      <dsp:txXfrm>
        <a:off x="3098003" y="635314"/>
        <a:ext cx="1960589" cy="1960589"/>
      </dsp:txXfrm>
    </dsp:sp>
    <dsp:sp modelId="{D7927F10-BF53-40ED-BF15-0E9254C3E163}">
      <dsp:nvSpPr>
        <dsp:cNvPr id="0" name=""/>
        <dsp:cNvSpPr/>
      </dsp:nvSpPr>
      <dsp:spPr>
        <a:xfrm>
          <a:off x="652093" y="2869098"/>
          <a:ext cx="2172715" cy="2172715"/>
        </a:xfrm>
        <a:prstGeom prst="roundRect">
          <a:avLst/>
        </a:prstGeom>
        <a:solidFill>
          <a:schemeClr val="accent5">
            <a:hueOff val="-996729"/>
            <a:satOff val="279"/>
            <a:lumOff val="-47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baseline="0" dirty="0"/>
            <a:t>Updated model exhibited an R-squared value of 0.329, with significant predictors including living area square footage and lot size</a:t>
          </a:r>
          <a:endParaRPr lang="en-US" sz="1700" kern="1200" dirty="0"/>
        </a:p>
      </dsp:txBody>
      <dsp:txXfrm>
        <a:off x="758156" y="2975161"/>
        <a:ext cx="1960589" cy="1960589"/>
      </dsp:txXfrm>
    </dsp:sp>
    <dsp:sp modelId="{A851E11E-DF35-4CF9-BD55-9D5DCEB59421}">
      <dsp:nvSpPr>
        <dsp:cNvPr id="0" name=""/>
        <dsp:cNvSpPr/>
      </dsp:nvSpPr>
      <dsp:spPr>
        <a:xfrm>
          <a:off x="2991940" y="2869098"/>
          <a:ext cx="2172715" cy="2172715"/>
        </a:xfrm>
        <a:prstGeom prst="roundRect">
          <a:avLst/>
        </a:prstGeom>
        <a:solidFill>
          <a:schemeClr val="accent5">
            <a:hueOff val="-1495094"/>
            <a:satOff val="418"/>
            <a:lumOff val="-70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baseline="0" dirty="0"/>
            <a:t>Certain </a:t>
          </a:r>
          <a:r>
            <a:rPr lang="en-US" sz="1700" kern="1200" baseline="0" dirty="0">
              <a:latin typeface="Franklin Gothic Demi Cond"/>
            </a:rPr>
            <a:t>features</a:t>
          </a:r>
          <a:r>
            <a:rPr lang="en-US" sz="1700" kern="1200" baseline="0" dirty="0"/>
            <a:t> showed high p-values, indicating they may not significantly contribute to explaining house price variation</a:t>
          </a:r>
          <a:endParaRPr lang="en-US" sz="1700" kern="1200" dirty="0"/>
        </a:p>
      </dsp:txBody>
      <dsp:txXfrm>
        <a:off x="3098003" y="2975161"/>
        <a:ext cx="1960589" cy="19605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52A7C7-9781-4BA6-92F8-96A150B3C6F6}">
      <dsp:nvSpPr>
        <dsp:cNvPr id="0" name=""/>
        <dsp:cNvSpPr/>
      </dsp:nvSpPr>
      <dsp:spPr>
        <a:xfrm>
          <a:off x="0" y="680"/>
          <a:ext cx="5816750" cy="159134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292AE7-9B8B-49FD-B8CD-353F2DE05BE5}">
      <dsp:nvSpPr>
        <dsp:cNvPr id="0" name=""/>
        <dsp:cNvSpPr/>
      </dsp:nvSpPr>
      <dsp:spPr>
        <a:xfrm>
          <a:off x="481381" y="358732"/>
          <a:ext cx="875239" cy="8752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27BA93-C560-4352-BE02-E087390529C8}">
      <dsp:nvSpPr>
        <dsp:cNvPr id="0" name=""/>
        <dsp:cNvSpPr/>
      </dsp:nvSpPr>
      <dsp:spPr>
        <a:xfrm>
          <a:off x="1838002" y="680"/>
          <a:ext cx="3978747" cy="1591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417" tIns="168417" rIns="168417" bIns="168417" numCol="1" spcCol="1270" anchor="ctr" anchorCtr="0">
          <a:noAutofit/>
        </a:bodyPr>
        <a:lstStyle/>
        <a:p>
          <a:pPr marL="0" lvl="0" indent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>
              <a:latin typeface="Franklin Gothic Demi Cond"/>
            </a:rPr>
            <a:t>Performed log</a:t>
          </a:r>
          <a:r>
            <a:rPr lang="en-US" sz="1900" kern="1200" baseline="0" dirty="0"/>
            <a:t> transformations on living area square footage and lot size</a:t>
          </a:r>
          <a:endParaRPr lang="en-US" sz="1900" kern="1200" dirty="0"/>
        </a:p>
      </dsp:txBody>
      <dsp:txXfrm>
        <a:off x="1838002" y="680"/>
        <a:ext cx="3978747" cy="1591344"/>
      </dsp:txXfrm>
    </dsp:sp>
    <dsp:sp modelId="{080193A2-412A-4CBA-866A-DBBF7064443B}">
      <dsp:nvSpPr>
        <dsp:cNvPr id="0" name=""/>
        <dsp:cNvSpPr/>
      </dsp:nvSpPr>
      <dsp:spPr>
        <a:xfrm>
          <a:off x="0" y="1989860"/>
          <a:ext cx="5816750" cy="159134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0305CE-C2A5-4F0E-8131-9B63FC2709FC}">
      <dsp:nvSpPr>
        <dsp:cNvPr id="0" name=""/>
        <dsp:cNvSpPr/>
      </dsp:nvSpPr>
      <dsp:spPr>
        <a:xfrm>
          <a:off x="481381" y="2347913"/>
          <a:ext cx="875239" cy="8752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DFAC8C-EE38-4700-81D1-BF6A84B88FAC}">
      <dsp:nvSpPr>
        <dsp:cNvPr id="0" name=""/>
        <dsp:cNvSpPr/>
      </dsp:nvSpPr>
      <dsp:spPr>
        <a:xfrm>
          <a:off x="1838002" y="1989860"/>
          <a:ext cx="3978747" cy="1591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417" tIns="168417" rIns="168417" bIns="16841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/>
            <a:t>Post-transformation, the model's R-squared value decreased slightly to 0.300, with both square footage variables remaining statistically significant predictors</a:t>
          </a:r>
          <a:endParaRPr lang="en-US" sz="1900" kern="1200" dirty="0"/>
        </a:p>
      </dsp:txBody>
      <dsp:txXfrm>
        <a:off x="1838002" y="1989860"/>
        <a:ext cx="3978747" cy="1591344"/>
      </dsp:txXfrm>
    </dsp:sp>
    <dsp:sp modelId="{472262F4-ABB1-4B3D-A633-4F35B3B231DF}">
      <dsp:nvSpPr>
        <dsp:cNvPr id="0" name=""/>
        <dsp:cNvSpPr/>
      </dsp:nvSpPr>
      <dsp:spPr>
        <a:xfrm>
          <a:off x="0" y="3979041"/>
          <a:ext cx="5816750" cy="159134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16BC0F-52CC-4EC1-86BF-840D75EDC679}">
      <dsp:nvSpPr>
        <dsp:cNvPr id="0" name=""/>
        <dsp:cNvSpPr/>
      </dsp:nvSpPr>
      <dsp:spPr>
        <a:xfrm>
          <a:off x="481381" y="4337093"/>
          <a:ext cx="875239" cy="8752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361EC-378E-43B3-8A32-763962B028CC}">
      <dsp:nvSpPr>
        <dsp:cNvPr id="0" name=""/>
        <dsp:cNvSpPr/>
      </dsp:nvSpPr>
      <dsp:spPr>
        <a:xfrm>
          <a:off x="1838002" y="3979041"/>
          <a:ext cx="3978747" cy="1591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417" tIns="168417" rIns="168417" bIns="16841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baseline="0" dirty="0"/>
            <a:t>Caution warranted due to potential multicollinearity, necessitating further diagnostics and refinements</a:t>
          </a:r>
          <a:endParaRPr lang="en-US" sz="1900" kern="1200" dirty="0"/>
        </a:p>
      </dsp:txBody>
      <dsp:txXfrm>
        <a:off x="1838002" y="3979041"/>
        <a:ext cx="3978747" cy="15913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0B8524-DE8C-442D-8ECC-59879CDD9208}">
      <dsp:nvSpPr>
        <dsp:cNvPr id="0" name=""/>
        <dsp:cNvSpPr/>
      </dsp:nvSpPr>
      <dsp:spPr>
        <a:xfrm>
          <a:off x="0" y="680"/>
          <a:ext cx="5816750" cy="159134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A70D9A-43D5-448D-BC5A-D15BC64692C2}">
      <dsp:nvSpPr>
        <dsp:cNvPr id="0" name=""/>
        <dsp:cNvSpPr/>
      </dsp:nvSpPr>
      <dsp:spPr>
        <a:xfrm>
          <a:off x="481381" y="358732"/>
          <a:ext cx="875239" cy="8752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F5B61A-954E-4206-B1AB-7C81D052466F}">
      <dsp:nvSpPr>
        <dsp:cNvPr id="0" name=""/>
        <dsp:cNvSpPr/>
      </dsp:nvSpPr>
      <dsp:spPr>
        <a:xfrm>
          <a:off x="1838002" y="680"/>
          <a:ext cx="3978747" cy="1591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417" tIns="168417" rIns="168417" bIns="16841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/>
            <a:t>Performed a train-test split, dividing the dataset into training and testing sets</a:t>
          </a:r>
          <a:endParaRPr lang="en-US" sz="2200" kern="1200"/>
        </a:p>
      </dsp:txBody>
      <dsp:txXfrm>
        <a:off x="1838002" y="680"/>
        <a:ext cx="3978747" cy="1591344"/>
      </dsp:txXfrm>
    </dsp:sp>
    <dsp:sp modelId="{1B09665C-1F0E-49E6-9C39-E693DEC2A952}">
      <dsp:nvSpPr>
        <dsp:cNvPr id="0" name=""/>
        <dsp:cNvSpPr/>
      </dsp:nvSpPr>
      <dsp:spPr>
        <a:xfrm>
          <a:off x="0" y="1989860"/>
          <a:ext cx="5816750" cy="159134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D96C26-3DB4-4CCA-805B-4BF6A0F913D6}">
      <dsp:nvSpPr>
        <dsp:cNvPr id="0" name=""/>
        <dsp:cNvSpPr/>
      </dsp:nvSpPr>
      <dsp:spPr>
        <a:xfrm>
          <a:off x="481381" y="2347913"/>
          <a:ext cx="875239" cy="8752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C30B09-7E7A-4808-A1F2-444597925978}">
      <dsp:nvSpPr>
        <dsp:cNvPr id="0" name=""/>
        <dsp:cNvSpPr/>
      </dsp:nvSpPr>
      <dsp:spPr>
        <a:xfrm>
          <a:off x="1838002" y="1989860"/>
          <a:ext cx="3978747" cy="1591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417" tIns="168417" rIns="168417" bIns="16841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/>
            <a:t>Evaluation revealed potential overfitting, with higher RMSE on the training set compared to the testing set</a:t>
          </a:r>
          <a:endParaRPr lang="en-US" sz="2200" kern="1200"/>
        </a:p>
      </dsp:txBody>
      <dsp:txXfrm>
        <a:off x="1838002" y="1989860"/>
        <a:ext cx="3978747" cy="1591344"/>
      </dsp:txXfrm>
    </dsp:sp>
    <dsp:sp modelId="{C6BA85CF-32B4-4DAF-BFDD-5253682C7C4A}">
      <dsp:nvSpPr>
        <dsp:cNvPr id="0" name=""/>
        <dsp:cNvSpPr/>
      </dsp:nvSpPr>
      <dsp:spPr>
        <a:xfrm>
          <a:off x="0" y="3979041"/>
          <a:ext cx="5816750" cy="159134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3EAF0E-C264-422A-BE48-8DFE8E781797}">
      <dsp:nvSpPr>
        <dsp:cNvPr id="0" name=""/>
        <dsp:cNvSpPr/>
      </dsp:nvSpPr>
      <dsp:spPr>
        <a:xfrm>
          <a:off x="481381" y="4337093"/>
          <a:ext cx="875239" cy="8752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0BAF2F-3066-445C-B375-B16411CA5D0F}">
      <dsp:nvSpPr>
        <dsp:cNvPr id="0" name=""/>
        <dsp:cNvSpPr/>
      </dsp:nvSpPr>
      <dsp:spPr>
        <a:xfrm>
          <a:off x="1838002" y="3979041"/>
          <a:ext cx="3978747" cy="15913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417" tIns="168417" rIns="168417" bIns="16841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/>
            <a:t>Model exhibited reduced generalization performance, indicating a need to address noise in the training data</a:t>
          </a:r>
          <a:endParaRPr lang="en-US" sz="2200" kern="1200"/>
        </a:p>
      </dsp:txBody>
      <dsp:txXfrm>
        <a:off x="1838002" y="3979041"/>
        <a:ext cx="3978747" cy="15913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82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09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210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236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90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634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2662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181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33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9804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716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3/26/2024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348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462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5E0E3C-32F3-480B-9842-7611BBE2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345" y="0"/>
            <a:ext cx="753465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315736" y="640081"/>
            <a:ext cx="5916145" cy="3812102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5500" dirty="0">
                <a:solidFill>
                  <a:schemeClr val="bg1"/>
                </a:solidFill>
              </a:rPr>
              <a:t>Name – Harshal Chaudhari</a:t>
            </a:r>
            <a:br>
              <a:rPr lang="en-US" sz="5500" dirty="0">
                <a:solidFill>
                  <a:schemeClr val="bg1"/>
                </a:solidFill>
              </a:rPr>
            </a:br>
            <a:r>
              <a:rPr lang="en-US" sz="5500" dirty="0">
                <a:solidFill>
                  <a:schemeClr val="bg1"/>
                </a:solidFill>
              </a:rPr>
              <a:t>Project 2: King County House Sales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46644C-B361-B948-C291-7E5DDC8077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196" r="12988" b="2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pic>
        <p:nvPicPr>
          <p:cNvPr id="4" name="Wilson St">
            <a:hlinkClick r:id="" action="ppaction://media"/>
            <a:extLst>
              <a:ext uri="{FF2B5EF4-FFF2-40B4-BE49-F238E27FC236}">
                <a16:creationId xmlns:a16="http://schemas.microsoft.com/office/drawing/2014/main" id="{37B502A4-BF98-8F5B-0363-514CBD2E6E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84571" y="5295011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69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5EFA61-F0F8-4F4A-B750-81EE924F1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344" y="0"/>
            <a:ext cx="7534655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5300811" y="317500"/>
            <a:ext cx="5927576" cy="1701800"/>
          </a:xfrm>
        </p:spPr>
        <p:txBody>
          <a:bodyPr>
            <a:normAutofit/>
          </a:bodyPr>
          <a:lstStyle/>
          <a:p>
            <a:r>
              <a:rPr lang="en-US" sz="2600" dirty="0">
                <a:ea typeface="+mj-lt"/>
                <a:cs typeface="+mj-lt"/>
              </a:rPr>
              <a:t>Iteration 1: </a:t>
            </a:r>
            <a:r>
              <a:rPr lang="en-US" sz="2600" dirty="0">
                <a:solidFill>
                  <a:srgbClr val="FFFFFF"/>
                </a:solidFill>
                <a:latin typeface="Franklin Gothic Demi Cond"/>
                <a:ea typeface="+mj-lt"/>
                <a:cs typeface="+mj-lt"/>
              </a:rPr>
              <a:t>Data Cleaning and Initial Model Development</a:t>
            </a:r>
            <a:endParaRPr lang="en-US" sz="2600" dirty="0">
              <a:solidFill>
                <a:srgbClr val="FFFFFF"/>
              </a:solidFill>
              <a:latin typeface="Franklin Gothic Demi Cond"/>
            </a:endParaRPr>
          </a:p>
        </p:txBody>
      </p:sp>
      <p:pic>
        <p:nvPicPr>
          <p:cNvPr id="6" name="Picture 5" descr="Blank canvas on the wall in a modern office">
            <a:extLst>
              <a:ext uri="{FF2B5EF4-FFF2-40B4-BE49-F238E27FC236}">
                <a16:creationId xmlns:a16="http://schemas.microsoft.com/office/drawing/2014/main" id="{BDD89FD8-D970-5C71-245C-2E0EB7369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23" r="26313" b="-3"/>
          <a:stretch/>
        </p:blipFill>
        <p:spPr>
          <a:xfrm>
            <a:off x="20" y="10"/>
            <a:ext cx="4657324" cy="6857990"/>
          </a:xfrm>
          <a:prstGeom prst="rect">
            <a:avLst/>
          </a:prstGeom>
        </p:spPr>
      </p:pic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300810" y="2587625"/>
            <a:ext cx="5927577" cy="400558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Symbol"/>
              <a:buChar char="•"/>
            </a:pPr>
            <a:r>
              <a:rPr lang="en-US" sz="1600">
                <a:ea typeface="+mn-lt"/>
                <a:cs typeface="+mn-lt"/>
              </a:rPr>
              <a:t>Loaded the dataset and conducted extensive data cleaning procedures, including handling missing values, removing duplicates, and addressing inconsistencies.</a:t>
            </a:r>
          </a:p>
          <a:p>
            <a:pPr marL="285750" indent="-285750">
              <a:buFont typeface="Symbol"/>
              <a:buChar char="•"/>
            </a:pPr>
            <a:r>
              <a:rPr lang="en-US" sz="1600">
                <a:ea typeface="+mn-lt"/>
                <a:cs typeface="+mn-lt"/>
              </a:rPr>
              <a:t>Identified categorical variables such as bedrooms, bathrooms, floors, grade, and condition.</a:t>
            </a:r>
          </a:p>
          <a:p>
            <a:pPr marL="285750" indent="-285750">
              <a:buFont typeface="Symbol"/>
              <a:buChar char="•"/>
            </a:pPr>
            <a:r>
              <a:rPr lang="en-US" sz="1600">
                <a:ea typeface="+mn-lt"/>
                <a:cs typeface="+mn-lt"/>
              </a:rPr>
              <a:t>Constructed a statistical model revealing an initial R-squared value of 0.517.</a:t>
            </a:r>
          </a:p>
          <a:p>
            <a:pPr marL="285750" indent="-285750">
              <a:buFont typeface="Symbol"/>
              <a:buChar char="•"/>
            </a:pPr>
            <a:r>
              <a:rPr lang="en-US" sz="1600">
                <a:ea typeface="+mn-lt"/>
                <a:cs typeface="+mn-lt"/>
              </a:rPr>
              <a:t>Significant predictors included bathrooms, living area square footage, lot size, floors, condition, grade, and year built.</a:t>
            </a:r>
          </a:p>
          <a:p>
            <a:pPr marL="285750" indent="-285750">
              <a:buFont typeface="Symbol"/>
              <a:buChar char="•"/>
            </a:pPr>
            <a:r>
              <a:rPr lang="en-US" sz="1600">
                <a:ea typeface="+mn-lt"/>
                <a:cs typeface="+mn-lt"/>
              </a:rPr>
              <a:t>Detected violations of model assumptions, including non-normality of residuals and potential multicollinearity issues.</a:t>
            </a:r>
          </a:p>
          <a:p>
            <a:pPr lvl="0">
              <a:lnSpc>
                <a:spcPct val="91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69519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960120" y="643467"/>
            <a:ext cx="3212593" cy="5571066"/>
          </a:xfrm>
        </p:spPr>
        <p:txBody>
          <a:bodyPr>
            <a:normAutofit/>
          </a:bodyPr>
          <a:lstStyle/>
          <a:p>
            <a:r>
              <a:rPr lang="en-US" sz="2600" dirty="0"/>
              <a:t>Iteration 2: Dummy Variable Creation and Multicollinearity Assessment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642A9050-0C45-7131-5139-4EC88E8198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2155891"/>
              </p:ext>
            </p:extLst>
          </p:nvPr>
        </p:nvGraphicFramePr>
        <p:xfrm>
          <a:off x="5411638" y="643467"/>
          <a:ext cx="5816750" cy="5571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1239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960120" y="643467"/>
            <a:ext cx="3212593" cy="5571066"/>
          </a:xfrm>
        </p:spPr>
        <p:txBody>
          <a:bodyPr>
            <a:normAutofit/>
          </a:bodyPr>
          <a:lstStyle/>
          <a:p>
            <a:r>
              <a:rPr lang="en-US" sz="3100" dirty="0"/>
              <a:t>Iteration 3: Log Transformation and Model Enhancement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2C559DF5-75DB-D370-CA68-313446084B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5741613"/>
              </p:ext>
            </p:extLst>
          </p:nvPr>
        </p:nvGraphicFramePr>
        <p:xfrm>
          <a:off x="5411638" y="643467"/>
          <a:ext cx="5816750" cy="5571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4243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734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960120" y="643467"/>
            <a:ext cx="3212593" cy="5571066"/>
          </a:xfrm>
        </p:spPr>
        <p:txBody>
          <a:bodyPr>
            <a:normAutofit/>
          </a:bodyPr>
          <a:lstStyle/>
          <a:p>
            <a:r>
              <a:rPr lang="en-US" sz="4600" dirty="0"/>
              <a:t>Iteration 4: Train-Test Split and Model Evaluation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B4C5553C-0BD1-566C-A04E-B5C5BBF863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9703963"/>
              </p:ext>
            </p:extLst>
          </p:nvPr>
        </p:nvGraphicFramePr>
        <p:xfrm>
          <a:off x="5411638" y="643467"/>
          <a:ext cx="5816750" cy="5571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1038138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AnalogousFromDarkSeedLeftStep">
      <a:dk1>
        <a:srgbClr val="000000"/>
      </a:dk1>
      <a:lt1>
        <a:srgbClr val="FFFFFF"/>
      </a:lt1>
      <a:dk2>
        <a:srgbClr val="413424"/>
      </a:dk2>
      <a:lt2>
        <a:srgbClr val="E8E2E7"/>
      </a:lt2>
      <a:accent1>
        <a:srgbClr val="48B661"/>
      </a:accent1>
      <a:accent2>
        <a:srgbClr val="51B13B"/>
      </a:accent2>
      <a:accent3>
        <a:srgbClr val="84AE44"/>
      </a:accent3>
      <a:accent4>
        <a:srgbClr val="A7A537"/>
      </a:accent4>
      <a:accent5>
        <a:srgbClr val="C38F4D"/>
      </a:accent5>
      <a:accent6>
        <a:srgbClr val="B14C3B"/>
      </a:accent6>
      <a:hlink>
        <a:srgbClr val="9A7E33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JuxtaposeVTI</vt:lpstr>
      <vt:lpstr>Name – Harshal Chaudhari Project 2: King County House Sales</vt:lpstr>
      <vt:lpstr>Iteration 1: Data Cleaning and Initial Model Development</vt:lpstr>
      <vt:lpstr>Iteration 2: Dummy Variable Creation and Multicollinearity Assessment</vt:lpstr>
      <vt:lpstr>Iteration 3: Log Transformation and Model Enhancement</vt:lpstr>
      <vt:lpstr>Iteration 4: Train-Test Split and Model Evaluation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-</cp:lastModifiedBy>
  <cp:revision>72</cp:revision>
  <dcterms:created xsi:type="dcterms:W3CDTF">2024-03-26T15:42:18Z</dcterms:created>
  <dcterms:modified xsi:type="dcterms:W3CDTF">2024-03-27T05:47:03Z</dcterms:modified>
</cp:coreProperties>
</file>